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70185" autoAdjust="0"/>
  </p:normalViewPr>
  <p:slideViewPr>
    <p:cSldViewPr snapToGrid="0">
      <p:cViewPr varScale="1">
        <p:scale>
          <a:sx n="61" d="100"/>
          <a:sy n="61" d="100"/>
        </p:scale>
        <p:origin x="62" y="235"/>
      </p:cViewPr>
      <p:guideLst/>
    </p:cSldViewPr>
  </p:slideViewPr>
  <p:outlineViewPr>
    <p:cViewPr>
      <p:scale>
        <a:sx n="33" d="100"/>
        <a:sy n="33" d="100"/>
      </p:scale>
      <p:origin x="0" y="-317"/>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Wamsley\Box%20Sync\nih%20funding%20distribu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b="1" dirty="0" smtClean="0"/>
              <a:t>100</a:t>
            </a:r>
            <a:r>
              <a:rPr lang="en-US" sz="3200" b="1" baseline="0" dirty="0" smtClean="0"/>
              <a:t> </a:t>
            </a:r>
            <a:r>
              <a:rPr lang="en-US" sz="3200" b="1" baseline="0" dirty="0"/>
              <a:t>Institutions Received &gt;80% of </a:t>
            </a:r>
            <a:r>
              <a:rPr lang="en-US" sz="3200" b="1" baseline="0" dirty="0" smtClean="0"/>
              <a:t>NIH Funding in FY18</a:t>
            </a:r>
            <a:endParaRPr lang="en-US" sz="3200" b="1" baseline="0" dirty="0"/>
          </a:p>
          <a:p>
            <a:pPr>
              <a:defRPr sz="2800"/>
            </a:pPr>
            <a:r>
              <a:rPr lang="en-US" sz="2400" i="1" baseline="0" dirty="0"/>
              <a:t>(data from NIH </a:t>
            </a:r>
            <a:r>
              <a:rPr lang="en-US" sz="2400" i="1" baseline="0" dirty="0" smtClean="0"/>
              <a:t>Research Portfolio Online Tools </a:t>
            </a:r>
            <a:r>
              <a:rPr lang="en-US" sz="2400" i="1" baseline="0" dirty="0" err="1" smtClean="0"/>
              <a:t>RePORT</a:t>
            </a:r>
            <a:r>
              <a:rPr lang="en-US" sz="2400" i="1" baseline="0" dirty="0"/>
              <a:t>)</a:t>
            </a:r>
            <a:endParaRPr lang="en-US" sz="2400" i="1" dirty="0"/>
          </a:p>
        </c:rich>
      </c:tx>
      <c:layout>
        <c:manualLayout>
          <c:xMode val="edge"/>
          <c:yMode val="edge"/>
          <c:x val="0.14692244296864543"/>
          <c:y val="5.5859289027474185E-4"/>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06596345268162"/>
          <c:y val="0.1445720661064156"/>
          <c:w val="0.8595210386437544"/>
          <c:h val="0.43151332000931075"/>
        </c:manualLayout>
      </c:layout>
      <c:barChart>
        <c:barDir val="col"/>
        <c:grouping val="clustered"/>
        <c:varyColors val="0"/>
        <c:ser>
          <c:idx val="0"/>
          <c:order val="0"/>
          <c:tx>
            <c:strRef>
              <c:f>ABL_201952484053!$H$1</c:f>
              <c:strCache>
                <c:ptCount val="1"/>
                <c:pt idx="0">
                  <c:v>FUNDING (System/Main Campus)</c:v>
                </c:pt>
              </c:strCache>
            </c:strRef>
          </c:tx>
          <c:spPr>
            <a:solidFill>
              <a:schemeClr val="accent1"/>
            </a:solidFill>
            <a:ln>
              <a:noFill/>
            </a:ln>
            <a:effectLst/>
          </c:spPr>
          <c:invertIfNegative val="0"/>
          <c:cat>
            <c:strRef>
              <c:f>ABL_201952484053!$A$2:$A$100</c:f>
              <c:strCache>
                <c:ptCount val="99"/>
                <c:pt idx="0">
                  <c:v>UNIVERSITY OF CALIFORNIA SYS OFFICE/PRES</c:v>
                </c:pt>
                <c:pt idx="1">
                  <c:v>PARTNERS HEALTHCARE SYSTEM, INC</c:v>
                </c:pt>
                <c:pt idx="2">
                  <c:v>UNIVERSITY OF TEXAS SYSTEM</c:v>
                </c:pt>
                <c:pt idx="3">
                  <c:v>JOHNS HOPKINS UNIVERSITY</c:v>
                </c:pt>
                <c:pt idx="4">
                  <c:v>UNIVERSITY OF MICHIGAN</c:v>
                </c:pt>
                <c:pt idx="5">
                  <c:v>UNIVERSITY OF PITTSBURGH</c:v>
                </c:pt>
                <c:pt idx="6">
                  <c:v>UNIVERSITY OF PENNSYLVANIA</c:v>
                </c:pt>
                <c:pt idx="7">
                  <c:v>STANFORD UNIVERSITY</c:v>
                </c:pt>
                <c:pt idx="8">
                  <c:v>COLUMBIA UNIVERSITY</c:v>
                </c:pt>
                <c:pt idx="9">
                  <c:v>UNIVERSITY OF NORTH CAROLINA SYSTEM</c:v>
                </c:pt>
                <c:pt idx="10">
                  <c:v>WASHINGTON UNIVERSITY</c:v>
                </c:pt>
                <c:pt idx="11">
                  <c:v>DUKE UNIVERSITY</c:v>
                </c:pt>
                <c:pt idx="12">
                  <c:v>UNIVERSITY OF WASHINGTON</c:v>
                </c:pt>
                <c:pt idx="13">
                  <c:v>YALE UNIVERSITY</c:v>
                </c:pt>
                <c:pt idx="14">
                  <c:v>HARVARD UNIVERSITY</c:v>
                </c:pt>
                <c:pt idx="15">
                  <c:v>NORTHWESTERN UNIVERSITY</c:v>
                </c:pt>
                <c:pt idx="16">
                  <c:v>EMORY UNIVERSITY</c:v>
                </c:pt>
                <c:pt idx="17">
                  <c:v>MOUNT SINAI SCHOOL OF MEDICINE</c:v>
                </c:pt>
                <c:pt idx="18">
                  <c:v>UNIVERSITY OF WISCONSIN SYSTEM</c:v>
                </c:pt>
                <c:pt idx="19">
                  <c:v>NEW YORK UNIVERSITY</c:v>
                </c:pt>
                <c:pt idx="20">
                  <c:v>FRED HUTCHINSON CAN RES CTR</c:v>
                </c:pt>
                <c:pt idx="21">
                  <c:v>OREGON STATE HIGHER EDUCATION SYSTEM</c:v>
                </c:pt>
                <c:pt idx="22">
                  <c:v>UNIVERSITY OF ALABAMA SYSTEM</c:v>
                </c:pt>
                <c:pt idx="23">
                  <c:v>STATE UNIVERSITY SYSTEM OF FLORIDA</c:v>
                </c:pt>
                <c:pt idx="24">
                  <c:v>CASE WESTERN RESERVE UNIVERSITY</c:v>
                </c:pt>
                <c:pt idx="25">
                  <c:v>UNIVERSITY OF COLORADO SYSTEM</c:v>
                </c:pt>
                <c:pt idx="26">
                  <c:v>UNIVERSITY OF MINNESOTA</c:v>
                </c:pt>
                <c:pt idx="27">
                  <c:v>UNIV OF SOUTHERN CALIFORNIA</c:v>
                </c:pt>
                <c:pt idx="28">
                  <c:v>MAYO CLINIC</c:v>
                </c:pt>
                <c:pt idx="29">
                  <c:v>BAYLOR COLLEGE OF MEDICINE</c:v>
                </c:pt>
                <c:pt idx="30">
                  <c:v>SCRIPPS RESEARCH INSTITUTE</c:v>
                </c:pt>
                <c:pt idx="31">
                  <c:v>CORNELL UNIVERSITY</c:v>
                </c:pt>
                <c:pt idx="32">
                  <c:v>UNIVERSITY OF MARYLAND SYSTEM</c:v>
                </c:pt>
                <c:pt idx="33">
                  <c:v>UTAH STATE HIGHER EDUCATION SYSTEM</c:v>
                </c:pt>
                <c:pt idx="34">
                  <c:v>UNIVERSITY OF MASSACHUSETTS SYSTEM</c:v>
                </c:pt>
                <c:pt idx="35">
                  <c:v>INDIANA UNIVERSITY</c:v>
                </c:pt>
                <c:pt idx="36">
                  <c:v>STATE UNIVERSITY OF NEW YORK</c:v>
                </c:pt>
                <c:pt idx="37">
                  <c:v>UNIVERSITY OF ILLINOIS SYSTEM</c:v>
                </c:pt>
                <c:pt idx="38">
                  <c:v>BOSTON UNIVERSITY</c:v>
                </c:pt>
                <c:pt idx="39">
                  <c:v>UNIVERSITY SYSTEM OF GEORGIA</c:v>
                </c:pt>
                <c:pt idx="40">
                  <c:v>UNIVERSITY OF CHICAGO</c:v>
                </c:pt>
                <c:pt idx="41">
                  <c:v>UNIVERSITY OF ROCHESTER</c:v>
                </c:pt>
                <c:pt idx="42">
                  <c:v>SCIENCE APPLICATIONS INTERNATIONAL CORP</c:v>
                </c:pt>
                <c:pt idx="43">
                  <c:v>DANA-FARBER CANCER INST</c:v>
                </c:pt>
                <c:pt idx="44">
                  <c:v>UNIVERSITY OF IOWA</c:v>
                </c:pt>
                <c:pt idx="45">
                  <c:v>OHIO STATE UNIVERSITY</c:v>
                </c:pt>
                <c:pt idx="46">
                  <c:v>CHILDRENS HOSP CORPORATION</c:v>
                </c:pt>
                <c:pt idx="47">
                  <c:v>MEMORIAL SLOAN-KETTERING CANCER CENTER</c:v>
                </c:pt>
                <c:pt idx="48">
                  <c:v>CHILDRENS HOSPITAL OF PHILADELPHIA</c:v>
                </c:pt>
                <c:pt idx="49">
                  <c:v>UNIVERSITY OF MIAMI CORAL GABLES</c:v>
                </c:pt>
                <c:pt idx="50">
                  <c:v>UNIVERSITY OF VIRGINIA</c:v>
                </c:pt>
                <c:pt idx="51">
                  <c:v>UNIVERSITY OF KENTUCKY</c:v>
                </c:pt>
                <c:pt idx="52">
                  <c:v>BETH ISRAEL DEACONESS MEDICAL CENTER</c:v>
                </c:pt>
                <c:pt idx="53">
                  <c:v>MEDICAL UNIVERSITY OF SOUTH CAROLINA</c:v>
                </c:pt>
                <c:pt idx="54">
                  <c:v>UNIVERSITY OF ARIZONA</c:v>
                </c:pt>
                <c:pt idx="55">
                  <c:v>PENNSYLVANIA STATE UNIVERSITY</c:v>
                </c:pt>
                <c:pt idx="56">
                  <c:v>CHILDREN'S HOSPITAL MEDICAL CENTER CINCI</c:v>
                </c:pt>
                <c:pt idx="57">
                  <c:v>BROAD INSTITUTE, INC.</c:v>
                </c:pt>
                <c:pt idx="58">
                  <c:v>WAKE FOREST UNIVERSITY</c:v>
                </c:pt>
                <c:pt idx="59">
                  <c:v>MASSACHUSETTS INSTITUTE OF TECHNOLOGY</c:v>
                </c:pt>
                <c:pt idx="60">
                  <c:v>UNIVERSITY OF NEBRASKA SYSTEM</c:v>
                </c:pt>
                <c:pt idx="61">
                  <c:v>VANDERBILT UNIVERSITY MED CTR</c:v>
                </c:pt>
                <c:pt idx="62">
                  <c:v>MEDICAL COLLEGE OF WISCONSIN</c:v>
                </c:pt>
                <c:pt idx="63">
                  <c:v>BROWN UNIVERSITY</c:v>
                </c:pt>
                <c:pt idx="64">
                  <c:v>GEORGE WASHINGTON UNIVERSITY</c:v>
                </c:pt>
                <c:pt idx="65">
                  <c:v>ST. JUDE CHILDREN'S RESEARCH HOSPITAL</c:v>
                </c:pt>
                <c:pt idx="66">
                  <c:v>UNIVERSITY OF KANSAS</c:v>
                </c:pt>
                <c:pt idx="67">
                  <c:v>DARTMOUTH COLLEGE</c:v>
                </c:pt>
                <c:pt idx="68">
                  <c:v>FAMILY HEALTH INTERNATIONAL</c:v>
                </c:pt>
                <c:pt idx="69">
                  <c:v>VIRGINIA COMMONWEALTH UNIVERSITY</c:v>
                </c:pt>
                <c:pt idx="70">
                  <c:v>TEMPLE UNIVERSITY</c:v>
                </c:pt>
                <c:pt idx="71">
                  <c:v>CALIFORNIA INSTITUTE OF TECHNOLOGY</c:v>
                </c:pt>
                <c:pt idx="72">
                  <c:v>UNIVERSITY OF CONNECTICUT</c:v>
                </c:pt>
                <c:pt idx="73">
                  <c:v>ROCKEFELLER UNIVERSITY</c:v>
                </c:pt>
                <c:pt idx="74">
                  <c:v>NEW YORK STATE OFFICE OF MENTAL HEALTH</c:v>
                </c:pt>
                <c:pt idx="75">
                  <c:v>MICHIGAN STATE UNIVERSITY</c:v>
                </c:pt>
                <c:pt idx="76">
                  <c:v>TULANE UNIVERSITY OF LOUISIANA</c:v>
                </c:pt>
                <c:pt idx="77">
                  <c:v>UNIVERSITY OF CINCINNATI</c:v>
                </c:pt>
                <c:pt idx="78">
                  <c:v>JACKSON LABORATORY</c:v>
                </c:pt>
                <c:pt idx="79">
                  <c:v>KAISER PERMANENTE</c:v>
                </c:pt>
                <c:pt idx="80">
                  <c:v>RUTGERS THE STATE UNIVERSITY OF NJ</c:v>
                </c:pt>
                <c:pt idx="81">
                  <c:v>LOUISIANA STATE UNIVERSITY</c:v>
                </c:pt>
                <c:pt idx="82">
                  <c:v>TUFTS UNIVERSITY MEDFORD</c:v>
                </c:pt>
                <c:pt idx="83">
                  <c:v>UNIVERSITY OF NEW MEXICO</c:v>
                </c:pt>
                <c:pt idx="84">
                  <c:v>THOMAS JEFFERSON UNIVERSITY</c:v>
                </c:pt>
                <c:pt idx="85">
                  <c:v>CALIFORNIA STATE UNIVERSITY &amp; COL SYS</c:v>
                </c:pt>
                <c:pt idx="86">
                  <c:v>TEXAS A&amp;M UNIVERSITY</c:v>
                </c:pt>
                <c:pt idx="87">
                  <c:v>UNIVERSITY OF LOUISVILLE</c:v>
                </c:pt>
                <c:pt idx="88">
                  <c:v>CEDARS-SINAI MEDICAL CENTER</c:v>
                </c:pt>
                <c:pt idx="89">
                  <c:v>RESEARCH TRIANGLE INSTITUTE</c:v>
                </c:pt>
                <c:pt idx="90">
                  <c:v>ARIZONA STATE UNIVERSITY-TEMPE CAMPUS</c:v>
                </c:pt>
                <c:pt idx="91">
                  <c:v>CITY OF HOPE</c:v>
                </c:pt>
                <c:pt idx="92">
                  <c:v>WAYNE STATE UNIVERSITY</c:v>
                </c:pt>
                <c:pt idx="93">
                  <c:v>UNIVERSITY OF OKLAHOMA</c:v>
                </c:pt>
                <c:pt idx="94">
                  <c:v>UNIVERSITY OF MISSOURI</c:v>
                </c:pt>
                <c:pt idx="95">
                  <c:v>RUSH UNIVERSITY MEDICAL CENTER</c:v>
                </c:pt>
                <c:pt idx="96">
                  <c:v>UNIVERSITY OF VERMONT &amp; ST AGRIC COLLEGE</c:v>
                </c:pt>
                <c:pt idx="97">
                  <c:v>SALK INSTITUTE FOR BIOLOGICAL STUDIES</c:v>
                </c:pt>
                <c:pt idx="98">
                  <c:v>SANFORD-BURNHAM MEDICAL RESEARCH INSTIT</c:v>
                </c:pt>
              </c:strCache>
            </c:strRef>
          </c:cat>
          <c:val>
            <c:numRef>
              <c:f>ABL_201952484053!$H$2:$H$100</c:f>
              <c:numCache>
                <c:formatCode>"$"#,##0_);[Red]\("$"#,##0\)</c:formatCode>
                <c:ptCount val="99"/>
                <c:pt idx="0">
                  <c:v>2153119368</c:v>
                </c:pt>
                <c:pt idx="1">
                  <c:v>888072372</c:v>
                </c:pt>
                <c:pt idx="2">
                  <c:v>725928048</c:v>
                </c:pt>
                <c:pt idx="3">
                  <c:v>674583550</c:v>
                </c:pt>
                <c:pt idx="4">
                  <c:v>552433992</c:v>
                </c:pt>
                <c:pt idx="5">
                  <c:v>536502831</c:v>
                </c:pt>
                <c:pt idx="6">
                  <c:v>511419097</c:v>
                </c:pt>
                <c:pt idx="7">
                  <c:v>505474358</c:v>
                </c:pt>
                <c:pt idx="8">
                  <c:v>504919011</c:v>
                </c:pt>
                <c:pt idx="9">
                  <c:v>503754929</c:v>
                </c:pt>
                <c:pt idx="10">
                  <c:v>486295442</c:v>
                </c:pt>
                <c:pt idx="11">
                  <c:v>475338515</c:v>
                </c:pt>
                <c:pt idx="12">
                  <c:v>455841035</c:v>
                </c:pt>
                <c:pt idx="13">
                  <c:v>454012666</c:v>
                </c:pt>
                <c:pt idx="14">
                  <c:v>413350994</c:v>
                </c:pt>
                <c:pt idx="15">
                  <c:v>351225536</c:v>
                </c:pt>
                <c:pt idx="16">
                  <c:v>350444625</c:v>
                </c:pt>
                <c:pt idx="17">
                  <c:v>345221510</c:v>
                </c:pt>
                <c:pt idx="18">
                  <c:v>326242962</c:v>
                </c:pt>
                <c:pt idx="19">
                  <c:v>324874707</c:v>
                </c:pt>
                <c:pt idx="20">
                  <c:v>305514929</c:v>
                </c:pt>
                <c:pt idx="21">
                  <c:v>304826007</c:v>
                </c:pt>
                <c:pt idx="22">
                  <c:v>299650014</c:v>
                </c:pt>
                <c:pt idx="23">
                  <c:v>296551423</c:v>
                </c:pt>
                <c:pt idx="24">
                  <c:v>295405775</c:v>
                </c:pt>
                <c:pt idx="25">
                  <c:v>292647588</c:v>
                </c:pt>
                <c:pt idx="26">
                  <c:v>278755802</c:v>
                </c:pt>
                <c:pt idx="27">
                  <c:v>273498811</c:v>
                </c:pt>
                <c:pt idx="28">
                  <c:v>267608495</c:v>
                </c:pt>
                <c:pt idx="29">
                  <c:v>255142147</c:v>
                </c:pt>
                <c:pt idx="30">
                  <c:v>246490185</c:v>
                </c:pt>
                <c:pt idx="31">
                  <c:v>245868192</c:v>
                </c:pt>
                <c:pt idx="32">
                  <c:v>236255342</c:v>
                </c:pt>
                <c:pt idx="33">
                  <c:v>205487035</c:v>
                </c:pt>
                <c:pt idx="34">
                  <c:v>204311129</c:v>
                </c:pt>
                <c:pt idx="35">
                  <c:v>195432141</c:v>
                </c:pt>
                <c:pt idx="36">
                  <c:v>195353035</c:v>
                </c:pt>
                <c:pt idx="37">
                  <c:v>194604372</c:v>
                </c:pt>
                <c:pt idx="38">
                  <c:v>190854391</c:v>
                </c:pt>
                <c:pt idx="39">
                  <c:v>183628165</c:v>
                </c:pt>
                <c:pt idx="40">
                  <c:v>179647273</c:v>
                </c:pt>
                <c:pt idx="41">
                  <c:v>175748704</c:v>
                </c:pt>
                <c:pt idx="42">
                  <c:v>172557212</c:v>
                </c:pt>
                <c:pt idx="43">
                  <c:v>172449395</c:v>
                </c:pt>
                <c:pt idx="44">
                  <c:v>169431401</c:v>
                </c:pt>
                <c:pt idx="45">
                  <c:v>169316174</c:v>
                </c:pt>
                <c:pt idx="46">
                  <c:v>167075825</c:v>
                </c:pt>
                <c:pt idx="47">
                  <c:v>159565063</c:v>
                </c:pt>
                <c:pt idx="48">
                  <c:v>145610804</c:v>
                </c:pt>
                <c:pt idx="49">
                  <c:v>141632541</c:v>
                </c:pt>
                <c:pt idx="50">
                  <c:v>140982190</c:v>
                </c:pt>
                <c:pt idx="51">
                  <c:v>132929353</c:v>
                </c:pt>
                <c:pt idx="52">
                  <c:v>128148819</c:v>
                </c:pt>
                <c:pt idx="53">
                  <c:v>127479759</c:v>
                </c:pt>
                <c:pt idx="54">
                  <c:v>126344249</c:v>
                </c:pt>
                <c:pt idx="55">
                  <c:v>124629594</c:v>
                </c:pt>
                <c:pt idx="56">
                  <c:v>120876156</c:v>
                </c:pt>
                <c:pt idx="57">
                  <c:v>120715260</c:v>
                </c:pt>
                <c:pt idx="58">
                  <c:v>114367595</c:v>
                </c:pt>
                <c:pt idx="59">
                  <c:v>113534157</c:v>
                </c:pt>
                <c:pt idx="60">
                  <c:v>105842429</c:v>
                </c:pt>
                <c:pt idx="61">
                  <c:v>102275777</c:v>
                </c:pt>
                <c:pt idx="62">
                  <c:v>100642885</c:v>
                </c:pt>
                <c:pt idx="63">
                  <c:v>99296571</c:v>
                </c:pt>
                <c:pt idx="64">
                  <c:v>97313432</c:v>
                </c:pt>
                <c:pt idx="65">
                  <c:v>92105597</c:v>
                </c:pt>
                <c:pt idx="66">
                  <c:v>91708816</c:v>
                </c:pt>
                <c:pt idx="67">
                  <c:v>89378557</c:v>
                </c:pt>
                <c:pt idx="68">
                  <c:v>86660115</c:v>
                </c:pt>
                <c:pt idx="69">
                  <c:v>82997708</c:v>
                </c:pt>
                <c:pt idx="70">
                  <c:v>82886884</c:v>
                </c:pt>
                <c:pt idx="71">
                  <c:v>79949372</c:v>
                </c:pt>
                <c:pt idx="72">
                  <c:v>78137438</c:v>
                </c:pt>
                <c:pt idx="73">
                  <c:v>75734802</c:v>
                </c:pt>
                <c:pt idx="74">
                  <c:v>73674860</c:v>
                </c:pt>
                <c:pt idx="75">
                  <c:v>72681235</c:v>
                </c:pt>
                <c:pt idx="76">
                  <c:v>71968623</c:v>
                </c:pt>
                <c:pt idx="77">
                  <c:v>70848551</c:v>
                </c:pt>
                <c:pt idx="78">
                  <c:v>70678542</c:v>
                </c:pt>
                <c:pt idx="79">
                  <c:v>70346167</c:v>
                </c:pt>
                <c:pt idx="80">
                  <c:v>67218863</c:v>
                </c:pt>
                <c:pt idx="81">
                  <c:v>66180957</c:v>
                </c:pt>
                <c:pt idx="82">
                  <c:v>66150451</c:v>
                </c:pt>
                <c:pt idx="83">
                  <c:v>64958787</c:v>
                </c:pt>
                <c:pt idx="84">
                  <c:v>64919393</c:v>
                </c:pt>
                <c:pt idx="85">
                  <c:v>64254481</c:v>
                </c:pt>
                <c:pt idx="86">
                  <c:v>64080036</c:v>
                </c:pt>
                <c:pt idx="87">
                  <c:v>64058746</c:v>
                </c:pt>
                <c:pt idx="88">
                  <c:v>63195585</c:v>
                </c:pt>
                <c:pt idx="89">
                  <c:v>59981997</c:v>
                </c:pt>
                <c:pt idx="90">
                  <c:v>59948614</c:v>
                </c:pt>
                <c:pt idx="91">
                  <c:v>59929674</c:v>
                </c:pt>
                <c:pt idx="92">
                  <c:v>59078453</c:v>
                </c:pt>
                <c:pt idx="93">
                  <c:v>56632885</c:v>
                </c:pt>
                <c:pt idx="94">
                  <c:v>55750463</c:v>
                </c:pt>
                <c:pt idx="95">
                  <c:v>55336322</c:v>
                </c:pt>
                <c:pt idx="96">
                  <c:v>54326810</c:v>
                </c:pt>
                <c:pt idx="97">
                  <c:v>53944720</c:v>
                </c:pt>
                <c:pt idx="98">
                  <c:v>53864439</c:v>
                </c:pt>
              </c:numCache>
            </c:numRef>
          </c:val>
          <c:extLst>
            <c:ext xmlns:c16="http://schemas.microsoft.com/office/drawing/2014/chart" uri="{C3380CC4-5D6E-409C-BE32-E72D297353CC}">
              <c16:uniqueId val="{00000000-B4BD-4FB6-9BF0-0B2031D78D32}"/>
            </c:ext>
          </c:extLst>
        </c:ser>
        <c:dLbls>
          <c:showLegendKey val="0"/>
          <c:showVal val="0"/>
          <c:showCatName val="0"/>
          <c:showSerName val="0"/>
          <c:showPercent val="0"/>
          <c:showBubbleSize val="0"/>
        </c:dLbls>
        <c:gapWidth val="14"/>
        <c:overlap val="-27"/>
        <c:axId val="560653072"/>
        <c:axId val="560654384"/>
      </c:barChart>
      <c:catAx>
        <c:axId val="56065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654384"/>
        <c:crosses val="autoZero"/>
        <c:auto val="1"/>
        <c:lblAlgn val="ctr"/>
        <c:lblOffset val="100"/>
        <c:noMultiLvlLbl val="0"/>
      </c:catAx>
      <c:valAx>
        <c:axId val="560654384"/>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065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A0D5D-45F8-458D-89A2-AC376191DCB2}" type="datetimeFigureOut">
              <a:rPr lang="en-US" smtClean="0"/>
              <a:t>6/16/2019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BAFEF-D087-4395-98A1-6063886FEA54}" type="slidenum">
              <a:rPr lang="en-US" smtClean="0"/>
              <a:t>‹#›</a:t>
            </a:fld>
            <a:endParaRPr lang="en-US"/>
          </a:p>
        </p:txBody>
      </p:sp>
    </p:spTree>
    <p:extLst>
      <p:ext uri="{BB962C8B-B14F-4D97-AF65-F5344CB8AC3E}">
        <p14:creationId xmlns:p14="http://schemas.microsoft.com/office/powerpoint/2010/main" val="237242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00" dirty="0" smtClean="0"/>
              <a:t>Good morning– happy to be</a:t>
            </a:r>
            <a:r>
              <a:rPr lang="en-US" sz="1000" baseline="0" dirty="0" smtClean="0"/>
              <a:t> here today to talk with you about R15 grants from NIH.</a:t>
            </a:r>
          </a:p>
          <a:p>
            <a:pPr marL="228600" indent="-228600">
              <a:buFont typeface="+mj-lt"/>
              <a:buAutoNum type="arabicPeriod"/>
            </a:pPr>
            <a:endParaRPr lang="en-US" sz="1000" baseline="0" dirty="0" smtClean="0"/>
          </a:p>
          <a:p>
            <a:pPr marL="228600" indent="-228600">
              <a:buFont typeface="+mj-lt"/>
              <a:buAutoNum type="arabicPeriod"/>
            </a:pPr>
            <a:r>
              <a:rPr lang="en-US" sz="1000" baseline="0" dirty="0" smtClean="0"/>
              <a:t>I’ll be going over some of the basics about what this grant opportunity is, and along the way, I’ll also give you some tips based on my own personal experience with how to be successful in obtaining funding through this mechanism</a:t>
            </a:r>
          </a:p>
          <a:p>
            <a:pPr marL="228600" indent="-228600">
              <a:buFont typeface="+mj-lt"/>
              <a:buAutoNum type="arabicPeriod"/>
            </a:pPr>
            <a:endParaRPr lang="en-US" sz="1000" baseline="0" dirty="0" smtClean="0"/>
          </a:p>
          <a:p>
            <a:pPr marL="228600" indent="-228600">
              <a:buFont typeface="+mj-lt"/>
              <a:buAutoNum type="arabicPeriod"/>
            </a:pPr>
            <a:r>
              <a:rPr lang="en-US" sz="1000" baseline="0" dirty="0" smtClean="0"/>
              <a:t>I’ll be focusing on the “Academic Research Enhancement Awards” from NH, which are specifically aimed at funding research at primarily undergraduate institutions (PUIs); but if that doesn’t apply to you, note that there is an analogous program now called the Research Enhancement Award Program (REAP), focused on funding research at graduate and health-progressions focused schools</a:t>
            </a:r>
          </a:p>
          <a:p>
            <a:endParaRPr lang="en-US" baseline="0" dirty="0" smtClean="0"/>
          </a:p>
        </p:txBody>
      </p:sp>
      <p:sp>
        <p:nvSpPr>
          <p:cNvPr id="4" name="Slide Number Placeholder 3"/>
          <p:cNvSpPr>
            <a:spLocks noGrp="1"/>
          </p:cNvSpPr>
          <p:nvPr>
            <p:ph type="sldNum" sz="quarter" idx="10"/>
          </p:nvPr>
        </p:nvSpPr>
        <p:spPr/>
        <p:txBody>
          <a:bodyPr/>
          <a:lstStyle/>
          <a:p>
            <a:fld id="{750BAFEF-D087-4395-98A1-6063886FEA54}" type="slidenum">
              <a:rPr lang="en-US" smtClean="0"/>
              <a:t>1</a:t>
            </a:fld>
            <a:endParaRPr lang="en-US"/>
          </a:p>
        </p:txBody>
      </p:sp>
    </p:spTree>
    <p:extLst>
      <p:ext uri="{BB962C8B-B14F-4D97-AF65-F5344CB8AC3E}">
        <p14:creationId xmlns:p14="http://schemas.microsoft.com/office/powerpoint/2010/main" val="106230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00" baseline="0" dirty="0" smtClean="0"/>
              <a:t>So, there are over 4,000 institutions of higher education in the United States, but of course its well known that the majority of federal research dollars goes to a relatively small group of elite research institutions</a:t>
            </a:r>
          </a:p>
          <a:p>
            <a:pPr marL="0" indent="0">
              <a:buFont typeface="+mj-lt"/>
              <a:buNone/>
            </a:pPr>
            <a:r>
              <a:rPr lang="en-US" sz="1000" baseline="0" dirty="0" smtClean="0"/>
              <a:t>	for example, these 100 institutions plotted here received over 80% of the total NIH dollars awarded in FY2018</a:t>
            </a:r>
          </a:p>
          <a:p>
            <a:pPr marL="0" indent="0">
              <a:buFont typeface="+mj-lt"/>
              <a:buNone/>
            </a:pPr>
            <a:endParaRPr lang="en-US" sz="1000" baseline="0" dirty="0" smtClean="0"/>
          </a:p>
          <a:p>
            <a:pPr marL="228600" indent="-228600">
              <a:buFont typeface="+mj-lt"/>
              <a:buAutoNum type="arabicPeriod" startAt="2"/>
            </a:pPr>
            <a:r>
              <a:rPr lang="en-US" sz="1000" baseline="0" dirty="0" smtClean="0"/>
              <a:t>Now that’s largely because there is great research going on at these places that deserves this funding</a:t>
            </a:r>
          </a:p>
          <a:p>
            <a:pPr marL="0" indent="0">
              <a:buFont typeface="+mj-lt"/>
              <a:buNone/>
            </a:pPr>
            <a:endParaRPr lang="en-US" sz="1000" baseline="0" dirty="0" smtClean="0"/>
          </a:p>
          <a:p>
            <a:pPr marL="228600" indent="-228600">
              <a:buFont typeface="+mj-lt"/>
              <a:buAutoNum type="arabicPeriod" startAt="3"/>
            </a:pPr>
            <a:r>
              <a:rPr lang="en-US" sz="1000" baseline="0" dirty="0" smtClean="0"/>
              <a:t>But it can also happen that you might be doing really great, groundbreaking research at a smaller school that doesn’t receive much NIH funding, or have a very strong research infrastructure, and for a variety of reasons, you could be at a disadvantage of receiving a piece of this pie, despite the excellent work happening in your lab</a:t>
            </a:r>
          </a:p>
          <a:p>
            <a:pPr marL="0" indent="0">
              <a:buFont typeface="+mj-lt"/>
              <a:buNone/>
            </a:pPr>
            <a:endParaRPr lang="en-US" sz="1000" baseline="0" dirty="0" smtClean="0"/>
          </a:p>
          <a:p>
            <a:pPr marL="0" indent="0">
              <a:buFont typeface="+mj-lt"/>
              <a:buNone/>
            </a:pPr>
            <a:r>
              <a:rPr lang="en-US" sz="1000" baseline="0" dirty="0" smtClean="0"/>
              <a:t>4.    This really disadvantages undergraduate students at smaller, less research-focused institutions, as they may not have the opportunity to work in  a high-impact, well-funded laboratory</a:t>
            </a:r>
          </a:p>
        </p:txBody>
      </p:sp>
      <p:sp>
        <p:nvSpPr>
          <p:cNvPr id="4" name="Slide Number Placeholder 3"/>
          <p:cNvSpPr>
            <a:spLocks noGrp="1"/>
          </p:cNvSpPr>
          <p:nvPr>
            <p:ph type="sldNum" sz="quarter" idx="10"/>
          </p:nvPr>
        </p:nvSpPr>
        <p:spPr/>
        <p:txBody>
          <a:bodyPr/>
          <a:lstStyle/>
          <a:p>
            <a:fld id="{750BAFEF-D087-4395-98A1-6063886FEA54}" type="slidenum">
              <a:rPr lang="en-US" smtClean="0"/>
              <a:t>2</a:t>
            </a:fld>
            <a:endParaRPr lang="en-US"/>
          </a:p>
        </p:txBody>
      </p:sp>
    </p:spTree>
    <p:extLst>
      <p:ext uri="{BB962C8B-B14F-4D97-AF65-F5344CB8AC3E}">
        <p14:creationId xmlns:p14="http://schemas.microsoft.com/office/powerpoint/2010/main" val="228760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50" dirty="0" smtClean="0"/>
              <a:t>So that’s really the disparity</a:t>
            </a:r>
            <a:r>
              <a:rPr lang="en-US" sz="1050" baseline="0" dirty="0" smtClean="0"/>
              <a:t> that the R15 grant mechanism was designed to address – these grants are reserved to support high-quality research at  institutions  that have historically received little NIH support</a:t>
            </a:r>
          </a:p>
          <a:p>
            <a:pPr marL="228600" indent="-228600">
              <a:buFont typeface="+mj-lt"/>
              <a:buAutoNum type="arabicPeriod"/>
            </a:pPr>
            <a:endParaRPr lang="en-US" sz="1050" baseline="0" dirty="0" smtClean="0"/>
          </a:p>
          <a:p>
            <a:pPr marL="228600" indent="-228600">
              <a:buFont typeface="+mj-lt"/>
              <a:buAutoNum type="arabicPeriod"/>
            </a:pPr>
            <a:r>
              <a:rPr lang="en-US" sz="1050" baseline="0" dirty="0" smtClean="0"/>
              <a:t>Objectives of the program</a:t>
            </a:r>
          </a:p>
          <a:p>
            <a:pPr marL="228600" indent="-228600">
              <a:buFont typeface="+mj-lt"/>
              <a:buAutoNum type="arabicPeriod"/>
            </a:pPr>
            <a:endParaRPr lang="en-US" sz="1050" baseline="0" dirty="0" smtClean="0"/>
          </a:p>
          <a:p>
            <a:pPr marL="228600" indent="-228600">
              <a:buFont typeface="+mj-lt"/>
              <a:buAutoNum type="arabicPeriod"/>
            </a:pPr>
            <a:r>
              <a:rPr lang="en-US" sz="1050" baseline="0" dirty="0" smtClean="0"/>
              <a:t>So my first tip is that If you are interested in applying to NIH for R15 funding, it is essential that your application be crafted to meet these objectives – to facilitate that, you really have to study NIH’s messaging on this program, to become intimately </a:t>
            </a:r>
            <a:r>
              <a:rPr lang="en-US" sz="1050" baseline="0" dirty="0" err="1" smtClean="0"/>
              <a:t>famlity</a:t>
            </a:r>
            <a:r>
              <a:rPr lang="en-US" sz="1050" baseline="0" dirty="0" smtClean="0"/>
              <a:t> with their goals for this program – you are going to want to read and reread NIH’s website describing the AREA program, and the official funding opportunity announcement describing the program, ensuring that your grant pushes every button that they are looking for If your application does not clearly describe how you will contribute to these objectives, it wont be funded</a:t>
            </a:r>
          </a:p>
          <a:p>
            <a:pPr marL="228600" indent="-228600">
              <a:buFont typeface="+mj-lt"/>
              <a:buAutoNum type="arabicPeriod"/>
            </a:pPr>
            <a:endParaRPr lang="en-US" sz="1050" baseline="0" dirty="0" smtClean="0"/>
          </a:p>
          <a:p>
            <a:pPr marL="228600" indent="-228600">
              <a:buFont typeface="+mj-lt"/>
              <a:buAutoNum type="arabicPeriod"/>
            </a:pPr>
            <a:r>
              <a:rPr lang="en-US" sz="1050" baseline="0" dirty="0" smtClean="0"/>
              <a:t> I believe these slides can be made available to you aver the session</a:t>
            </a:r>
            <a:endParaRPr lang="en-US" sz="1050" dirty="0"/>
          </a:p>
        </p:txBody>
      </p:sp>
      <p:sp>
        <p:nvSpPr>
          <p:cNvPr id="4" name="Slide Number Placeholder 3"/>
          <p:cNvSpPr>
            <a:spLocks noGrp="1"/>
          </p:cNvSpPr>
          <p:nvPr>
            <p:ph type="sldNum" sz="quarter" idx="10"/>
          </p:nvPr>
        </p:nvSpPr>
        <p:spPr/>
        <p:txBody>
          <a:bodyPr/>
          <a:lstStyle/>
          <a:p>
            <a:fld id="{750BAFEF-D087-4395-98A1-6063886FEA54}" type="slidenum">
              <a:rPr lang="en-US" smtClean="0"/>
              <a:t>3</a:t>
            </a:fld>
            <a:endParaRPr lang="en-US"/>
          </a:p>
        </p:txBody>
      </p:sp>
    </p:spTree>
    <p:extLst>
      <p:ext uri="{BB962C8B-B14F-4D97-AF65-F5344CB8AC3E}">
        <p14:creationId xmlns:p14="http://schemas.microsoft.com/office/powerpoint/2010/main" val="138687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To be considered for R15 funding,</a:t>
            </a:r>
            <a:r>
              <a:rPr lang="en-US" baseline="0" dirty="0" smtClean="0"/>
              <a:t> you and your institution must meet these eligibility criteria</a:t>
            </a:r>
          </a:p>
          <a:p>
            <a:pPr marL="228600" indent="-228600">
              <a:buFont typeface="+mj-lt"/>
              <a:buAutoNum type="arabicPeriod"/>
            </a:pPr>
            <a:endParaRPr lang="en-US" baseline="0" dirty="0" smtClean="0"/>
          </a:p>
          <a:p>
            <a:pPr marL="228600" indent="-228600">
              <a:buFont typeface="+mj-lt"/>
              <a:buAutoNum type="arabicPeriod"/>
            </a:pPr>
            <a:r>
              <a:rPr lang="en-US" baseline="0" dirty="0" smtClean="0"/>
              <a:t>Very early on, you should consult with your school’s grants office to ensure that your institution does meet these criteria</a:t>
            </a:r>
            <a:endParaRPr lang="en-US" dirty="0"/>
          </a:p>
        </p:txBody>
      </p:sp>
      <p:sp>
        <p:nvSpPr>
          <p:cNvPr id="4" name="Slide Number Placeholder 3"/>
          <p:cNvSpPr>
            <a:spLocks noGrp="1"/>
          </p:cNvSpPr>
          <p:nvPr>
            <p:ph type="sldNum" sz="quarter" idx="10"/>
          </p:nvPr>
        </p:nvSpPr>
        <p:spPr/>
        <p:txBody>
          <a:bodyPr/>
          <a:lstStyle/>
          <a:p>
            <a:fld id="{750BAFEF-D087-4395-98A1-6063886FEA54}" type="slidenum">
              <a:rPr lang="en-US" smtClean="0"/>
              <a:t>4</a:t>
            </a:fld>
            <a:endParaRPr lang="en-US"/>
          </a:p>
        </p:txBody>
      </p:sp>
    </p:spTree>
    <p:extLst>
      <p:ext uri="{BB962C8B-B14F-4D97-AF65-F5344CB8AC3E}">
        <p14:creationId xmlns:p14="http://schemas.microsoft.com/office/powerpoint/2010/main" val="109854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800" dirty="0" smtClean="0"/>
              <a:t>But an R15 is in most respects just like other</a:t>
            </a:r>
            <a:r>
              <a:rPr lang="en-US" sz="800" baseline="0" dirty="0" smtClean="0"/>
              <a:t> R-series NIH grants—</a:t>
            </a:r>
          </a:p>
          <a:p>
            <a:pPr marL="228600" indent="-228600">
              <a:buFont typeface="+mj-lt"/>
              <a:buAutoNum type="arabicPeriod"/>
            </a:pPr>
            <a:endParaRPr lang="en-US" sz="800" baseline="0" dirty="0" smtClean="0"/>
          </a:p>
          <a:p>
            <a:pPr marL="228600" indent="-228600">
              <a:buFont typeface="+mj-lt"/>
              <a:buAutoNum type="arabicPeriod"/>
            </a:pPr>
            <a:r>
              <a:rPr lang="en-US" sz="800" baseline="0" dirty="0" smtClean="0"/>
              <a:t>The funding is given to support a particular research project of a particular principle investigator</a:t>
            </a:r>
          </a:p>
          <a:p>
            <a:pPr marL="228600" indent="-228600">
              <a:buFont typeface="+mj-lt"/>
              <a:buAutoNum type="arabicPeriod"/>
            </a:pPr>
            <a:endParaRPr lang="en-US" sz="800" baseline="0" dirty="0" smtClean="0"/>
          </a:p>
          <a:p>
            <a:pPr marL="228600" indent="-228600">
              <a:buFont typeface="+mj-lt"/>
              <a:buAutoNum type="arabicPeriod"/>
            </a:pPr>
            <a:r>
              <a:rPr lang="en-US" sz="800" baseline="0" dirty="0" smtClean="0"/>
              <a:t>As compared to an R01, the amount and duration of funding will be less – maximum allowed direct costs = 300,000, across 3 years.  But like an R01, this is a renewable grant – so this is not something just to “get you started” and then move on to the next thing – this is a mechanism that could fund your lab in perpetuity if you continue to be successful in the competitive renewals</a:t>
            </a:r>
          </a:p>
          <a:p>
            <a:pPr marL="228600" indent="-228600">
              <a:buFont typeface="+mj-lt"/>
              <a:buAutoNum type="arabicPeriod"/>
            </a:pPr>
            <a:endParaRPr lang="en-US" sz="800" baseline="0" dirty="0" smtClean="0"/>
          </a:p>
          <a:p>
            <a:pPr marL="228600" indent="-228600">
              <a:buFont typeface="+mj-lt"/>
              <a:buAutoNum type="arabicPeriod"/>
            </a:pPr>
            <a:r>
              <a:rPr lang="en-US" sz="800" baseline="0" dirty="0" smtClean="0"/>
              <a:t>Importantly, even though a main goal of this program is to support undergraduate researchers, this is not a raining grant – undergraduate researchers are supported by funding the specific research projects of PIs at these schools</a:t>
            </a:r>
          </a:p>
          <a:p>
            <a:pPr marL="0" indent="0">
              <a:buFont typeface="+mj-lt"/>
              <a:buNone/>
            </a:pPr>
            <a:r>
              <a:rPr lang="en-US" sz="800" baseline="0" dirty="0" smtClean="0"/>
              <a:t>So there are no special sections for describing training and education programs for the students or any such thing – all the sections of the grant are just </a:t>
            </a:r>
            <a:r>
              <a:rPr lang="en-US" sz="800" baseline="0" dirty="0" err="1" smtClean="0"/>
              <a:t>th</a:t>
            </a:r>
            <a:r>
              <a:rPr lang="en-US" sz="800" baseline="0" dirty="0" smtClean="0"/>
              <a:t> same as those you would write for an R)!</a:t>
            </a:r>
          </a:p>
          <a:p>
            <a:pPr marL="228600" indent="-228600">
              <a:buFont typeface="+mj-lt"/>
              <a:buAutoNum type="arabicPeriod"/>
            </a:pPr>
            <a:endParaRPr lang="en-US" sz="800" baseline="0" dirty="0" smtClean="0"/>
          </a:p>
          <a:p>
            <a:pPr marL="228600" indent="-228600">
              <a:buFont typeface="+mj-lt"/>
              <a:buAutoNum type="arabicPeriod" startAt="5"/>
            </a:pPr>
            <a:r>
              <a:rPr lang="en-US" sz="800" baseline="0" dirty="0" smtClean="0"/>
              <a:t>HOWEVER – TIP2 – because it is so essential that your grant demonstrate how it achieves the goals of the R15 program, you must work in really compelling and detailed information about specifically how undergraduates will be involved in the research – because there is no special section for this, it best fits as rolled into the Facilities &amp; Resources section – but really, mention of undergraduate researchers should pervade all sections of the grant – the budget, the aims, everything</a:t>
            </a:r>
          </a:p>
          <a:p>
            <a:pPr marL="0" indent="0">
              <a:buFont typeface="+mj-lt"/>
              <a:buNone/>
            </a:pPr>
            <a:endParaRPr lang="en-US" sz="800" baseline="0" dirty="0" smtClean="0"/>
          </a:p>
          <a:p>
            <a:pPr marL="0" indent="0">
              <a:buFont typeface="+mj-lt"/>
              <a:buNone/>
            </a:pPr>
            <a:r>
              <a:rPr lang="en-US" sz="800" baseline="0" dirty="0" smtClean="0"/>
              <a:t>6. Because of this – you should not think if the R15 as just an “easier to get” R01 – this is a program with its own specific goals, and repackaging an R01 application as an R15 isn’t necessarily going to meet those goals – the grant must be tailored to show how </a:t>
            </a:r>
            <a:r>
              <a:rPr lang="en-US" sz="800" baseline="0" dirty="0" err="1" smtClean="0"/>
              <a:t>undergrauduate</a:t>
            </a:r>
            <a:r>
              <a:rPr lang="en-US" sz="800" baseline="0" dirty="0" smtClean="0"/>
              <a:t> research will be enhanced – and that isn’t easy</a:t>
            </a:r>
          </a:p>
          <a:p>
            <a:pPr marL="0" indent="0">
              <a:buFont typeface="+mj-lt"/>
              <a:buNone/>
            </a:pPr>
            <a:endParaRPr lang="en-US" sz="800" baseline="0" dirty="0" smtClean="0"/>
          </a:p>
          <a:p>
            <a:pPr marL="0" indent="0">
              <a:buFont typeface="+mj-lt"/>
              <a:buNone/>
            </a:pPr>
            <a:r>
              <a:rPr lang="en-US" sz="800" baseline="0" dirty="0" smtClean="0"/>
              <a:t>7. Last tip on this slide – and this is my most important – really early on you need to communicate with program officer(s) at NIH to gauge THEIR opinion of how well your grant idea fits the objectives of the program, and how interested their institute(s) might be in your work – on the NIH reporter website, you can find program officers and institute that match your research – send them as summary – a draft specific aims page, and ask for their input on the fit of your work to their program – getting feedback direct from the PO is essential, because you don’t want to waster your time sending your grant to an institute that is not interested in it</a:t>
            </a:r>
          </a:p>
        </p:txBody>
      </p:sp>
      <p:sp>
        <p:nvSpPr>
          <p:cNvPr id="4" name="Slide Number Placeholder 3"/>
          <p:cNvSpPr>
            <a:spLocks noGrp="1"/>
          </p:cNvSpPr>
          <p:nvPr>
            <p:ph type="sldNum" sz="quarter" idx="10"/>
          </p:nvPr>
        </p:nvSpPr>
        <p:spPr/>
        <p:txBody>
          <a:bodyPr/>
          <a:lstStyle/>
          <a:p>
            <a:fld id="{750BAFEF-D087-4395-98A1-6063886FEA54}" type="slidenum">
              <a:rPr lang="en-US" smtClean="0"/>
              <a:t>5</a:t>
            </a:fld>
            <a:endParaRPr lang="en-US"/>
          </a:p>
        </p:txBody>
      </p:sp>
    </p:spTree>
    <p:extLst>
      <p:ext uri="{BB962C8B-B14F-4D97-AF65-F5344CB8AC3E}">
        <p14:creationId xmlns:p14="http://schemas.microsoft.com/office/powerpoint/2010/main" val="129223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900" dirty="0" smtClean="0"/>
              <a:t>Once</a:t>
            </a:r>
            <a:r>
              <a:rPr lang="en-US" sz="900" baseline="0" dirty="0" smtClean="0"/>
              <a:t> your R15 is submitted, it will be evaluated by an NIH study according to the same criteria as another other grant (SIGNIFICANCE, INVESTIGATORS, INNOVATION, APPROACH, ENVIRONMENT). But reviewers will be aware of this is an R!5 grants, they will be aware of the goals of this funding mechanism, and they will take into account the extent to which your grant meets those goals in forming their opinion of your proposal.</a:t>
            </a:r>
          </a:p>
          <a:p>
            <a:pPr marL="228600" indent="-228600">
              <a:buFont typeface="+mj-lt"/>
              <a:buAutoNum type="arabicPeriod"/>
            </a:pPr>
            <a:endParaRPr lang="en-US" sz="900" baseline="0" dirty="0" smtClean="0"/>
          </a:p>
          <a:p>
            <a:pPr marL="228600" indent="-228600">
              <a:buFont typeface="+mj-lt"/>
              <a:buAutoNum type="arabicPeriod"/>
            </a:pPr>
            <a:r>
              <a:rPr lang="en-US" sz="900" baseline="0" dirty="0" smtClean="0"/>
              <a:t>TIP 4– you’ll read in the FOA that preliminary data are not required for an R15.  In my opinion, that’s NOT TRUE.  Obtaining an NIH grant is a super-competitive process, and if you don’t to everything possible to maximize the competitiveness of your application, you don’t have a chance.  Many of the R15 applications your are competing against DO have really strong preliminary data included, and if yours doesn’t… you are a </a:t>
            </a:r>
            <a:r>
              <a:rPr lang="en-US" sz="900" baseline="0" dirty="0" err="1" smtClean="0"/>
              <a:t>a</a:t>
            </a:r>
            <a:r>
              <a:rPr lang="en-US" sz="900" baseline="0" dirty="0" smtClean="0"/>
              <a:t> competitive disadvantage that you can’t afford in this funding environment</a:t>
            </a:r>
          </a:p>
          <a:p>
            <a:pPr marL="228600" indent="-228600">
              <a:buFont typeface="+mj-lt"/>
              <a:buAutoNum type="arabicPeriod"/>
            </a:pPr>
            <a:endParaRPr lang="en-US" sz="900" baseline="0" dirty="0" smtClean="0"/>
          </a:p>
          <a:p>
            <a:pPr marL="228600" indent="-228600">
              <a:buFont typeface="+mj-lt"/>
              <a:buAutoNum type="arabicPeriod"/>
            </a:pPr>
            <a:r>
              <a:rPr lang="en-US" sz="900" baseline="0" dirty="0" smtClean="0"/>
              <a:t>What study section will review your application?</a:t>
            </a:r>
          </a:p>
          <a:p>
            <a:pPr marL="0" indent="0">
              <a:buFont typeface="+mj-lt"/>
              <a:buNone/>
            </a:pPr>
            <a:r>
              <a:rPr lang="en-US" sz="900" baseline="0" dirty="0" smtClean="0"/>
              <a:t>Well, your R15 might be reviewed by the same regular standing review panels that handle other r-series grants, or alternatively, it could be assigned to a “special </a:t>
            </a:r>
            <a:r>
              <a:rPr lang="en-US" sz="900" baseline="0" dirty="0" err="1" smtClean="0"/>
              <a:t>emohasis</a:t>
            </a:r>
            <a:r>
              <a:rPr lang="en-US" sz="900" baseline="0" dirty="0" smtClean="0"/>
              <a:t> panel” that is assessing ONLY R15s – As you might imaging, the specific review panel that your grant is assigned to an have a MASSIVE impact on your chances of getting funding</a:t>
            </a:r>
          </a:p>
          <a:p>
            <a:pPr marL="0" indent="0">
              <a:buFont typeface="+mj-lt"/>
              <a:buNone/>
            </a:pPr>
            <a:endParaRPr lang="en-US" sz="900" baseline="0" dirty="0" smtClean="0"/>
          </a:p>
          <a:p>
            <a:pPr marL="0" indent="0">
              <a:buFont typeface="+mj-lt"/>
              <a:buNone/>
            </a:pPr>
            <a:r>
              <a:rPr lang="en-US" sz="900" baseline="0" dirty="0" smtClean="0"/>
              <a:t>for that reason my final tip is that you have to be aware that YOU can specify the study section(S) that you prefer your grant to be assigned to – you can research the available study sections ahead of time, and even view their </a:t>
            </a:r>
            <a:r>
              <a:rPr lang="en-US" sz="900" baseline="0" dirty="0" err="1" smtClean="0"/>
              <a:t>memer</a:t>
            </a:r>
            <a:r>
              <a:rPr lang="en-US" sz="900" baseline="0" dirty="0" smtClean="0"/>
              <a:t> rosters online – certainly this would be a great point to ask your program officer for advice on</a:t>
            </a:r>
            <a:endParaRPr lang="en-US" sz="900" dirty="0"/>
          </a:p>
        </p:txBody>
      </p:sp>
      <p:sp>
        <p:nvSpPr>
          <p:cNvPr id="4" name="Slide Number Placeholder 3"/>
          <p:cNvSpPr>
            <a:spLocks noGrp="1"/>
          </p:cNvSpPr>
          <p:nvPr>
            <p:ph type="sldNum" sz="quarter" idx="10"/>
          </p:nvPr>
        </p:nvSpPr>
        <p:spPr/>
        <p:txBody>
          <a:bodyPr/>
          <a:lstStyle/>
          <a:p>
            <a:fld id="{750BAFEF-D087-4395-98A1-6063886FEA54}" type="slidenum">
              <a:rPr lang="en-US" smtClean="0"/>
              <a:t>6</a:t>
            </a:fld>
            <a:endParaRPr lang="en-US"/>
          </a:p>
        </p:txBody>
      </p:sp>
    </p:spTree>
    <p:extLst>
      <p:ext uri="{BB962C8B-B14F-4D97-AF65-F5344CB8AC3E}">
        <p14:creationId xmlns:p14="http://schemas.microsoft.com/office/powerpoint/2010/main" val="27487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4267E-CE90-401B-9179-B6A2029BA0EB}"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29214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4267E-CE90-401B-9179-B6A2029BA0EB}"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387272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4267E-CE90-401B-9179-B6A2029BA0EB}"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261758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4267E-CE90-401B-9179-B6A2029BA0EB}"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14546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D4267E-CE90-401B-9179-B6A2029BA0EB}"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30408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D4267E-CE90-401B-9179-B6A2029BA0EB}"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18068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D4267E-CE90-401B-9179-B6A2029BA0EB}"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242461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4267E-CE90-401B-9179-B6A2029BA0EB}"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123249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4267E-CE90-401B-9179-B6A2029BA0EB}"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16982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D4267E-CE90-401B-9179-B6A2029BA0EB}"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218519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D4267E-CE90-401B-9179-B6A2029BA0EB}"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B94A0-09BB-4919-8339-C4B21E01BBC7}" type="slidenum">
              <a:rPr lang="en-US" smtClean="0"/>
              <a:t>‹#›</a:t>
            </a:fld>
            <a:endParaRPr lang="en-US"/>
          </a:p>
        </p:txBody>
      </p:sp>
    </p:spTree>
    <p:extLst>
      <p:ext uri="{BB962C8B-B14F-4D97-AF65-F5344CB8AC3E}">
        <p14:creationId xmlns:p14="http://schemas.microsoft.com/office/powerpoint/2010/main" val="155189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4267E-CE90-401B-9179-B6A2029BA0EB}" type="datetimeFigureOut">
              <a:rPr lang="en-US" smtClean="0"/>
              <a:t>6/16/2019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B94A0-09BB-4919-8339-C4B21E01BBC7}" type="slidenum">
              <a:rPr lang="en-US" smtClean="0"/>
              <a:t>‹#›</a:t>
            </a:fld>
            <a:endParaRPr lang="en-US"/>
          </a:p>
        </p:txBody>
      </p:sp>
    </p:spTree>
    <p:extLst>
      <p:ext uri="{BB962C8B-B14F-4D97-AF65-F5344CB8AC3E}">
        <p14:creationId xmlns:p14="http://schemas.microsoft.com/office/powerpoint/2010/main" val="397540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n.Wamsley@furma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funding/r15.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grants.nih.gov/grants/guide/pa-files/PA-18-504.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iaid.nih.gov/grants-contracts/new-tool-find-program-offic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public.csr.nih.gov/StudySec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407213"/>
            <a:ext cx="10142278" cy="2387600"/>
          </a:xfrm>
        </p:spPr>
        <p:txBody>
          <a:bodyPr>
            <a:noAutofit/>
          </a:bodyPr>
          <a:lstStyle/>
          <a:p>
            <a:r>
              <a:rPr lang="en-US" sz="4800" b="1" dirty="0" smtClean="0"/>
              <a:t>R15 Academic Research Enhancement Awards (AREA) for PUIs:</a:t>
            </a:r>
            <a:r>
              <a:rPr lang="en-US" sz="4800" dirty="0" smtClean="0"/>
              <a:t/>
            </a:r>
            <a:br>
              <a:rPr lang="en-US" sz="4800" dirty="0" smtClean="0"/>
            </a:br>
            <a:r>
              <a:rPr lang="en-US" sz="3600" i="1" dirty="0" smtClean="0"/>
              <a:t>A mini-R01 </a:t>
            </a:r>
            <a:r>
              <a:rPr lang="en-US" sz="3200" i="1" dirty="0" smtClean="0"/>
              <a:t>Funding Research with Undergraduates</a:t>
            </a:r>
            <a:endParaRPr lang="en-US" sz="3200" i="1" dirty="0"/>
          </a:p>
        </p:txBody>
      </p:sp>
      <p:sp>
        <p:nvSpPr>
          <p:cNvPr id="4" name="Rectangle 3"/>
          <p:cNvSpPr/>
          <p:nvPr/>
        </p:nvSpPr>
        <p:spPr>
          <a:xfrm>
            <a:off x="350520" y="3419415"/>
            <a:ext cx="8275320" cy="1015663"/>
          </a:xfrm>
          <a:prstGeom prst="rect">
            <a:avLst/>
          </a:prstGeom>
        </p:spPr>
        <p:txBody>
          <a:bodyPr wrap="square">
            <a:spAutoFit/>
          </a:bodyPr>
          <a:lstStyle/>
          <a:p>
            <a:r>
              <a:rPr lang="en-US" sz="2000" dirty="0" smtClean="0"/>
              <a:t>Not at a PUI? Check out the analogous </a:t>
            </a:r>
            <a:r>
              <a:rPr lang="en-US" sz="2000" b="1" dirty="0" smtClean="0"/>
              <a:t>Research Enhancement Award Program (REAP) </a:t>
            </a:r>
            <a:r>
              <a:rPr lang="en-US" sz="2000" dirty="0" smtClean="0"/>
              <a:t>– for enhancing research at graduate and health-profession schools</a:t>
            </a:r>
            <a:endParaRPr lang="en-US" sz="2000" dirty="0"/>
          </a:p>
        </p:txBody>
      </p:sp>
      <p:sp>
        <p:nvSpPr>
          <p:cNvPr id="6" name="TextBox 5"/>
          <p:cNvSpPr txBox="1"/>
          <p:nvPr/>
        </p:nvSpPr>
        <p:spPr>
          <a:xfrm>
            <a:off x="350520" y="5059680"/>
            <a:ext cx="5166360" cy="1631216"/>
          </a:xfrm>
          <a:prstGeom prst="rect">
            <a:avLst/>
          </a:prstGeom>
          <a:noFill/>
        </p:spPr>
        <p:txBody>
          <a:bodyPr wrap="square" rtlCol="0">
            <a:spAutoFit/>
          </a:bodyPr>
          <a:lstStyle/>
          <a:p>
            <a:r>
              <a:rPr lang="en-US" sz="2000" dirty="0" smtClean="0"/>
              <a:t>Erin J. Wamsley</a:t>
            </a:r>
          </a:p>
          <a:p>
            <a:r>
              <a:rPr lang="en-US" sz="2000" dirty="0" smtClean="0"/>
              <a:t>Associate Professor</a:t>
            </a:r>
          </a:p>
          <a:p>
            <a:r>
              <a:rPr lang="en-US" sz="2000" dirty="0" smtClean="0"/>
              <a:t>Furman University Department of Psychology</a:t>
            </a:r>
          </a:p>
          <a:p>
            <a:r>
              <a:rPr lang="en-US" sz="2000" dirty="0" smtClean="0">
                <a:hlinkClick r:id="rId3"/>
              </a:rPr>
              <a:t>erin.wamsley@furman.edu</a:t>
            </a:r>
            <a:endParaRPr lang="en-US" sz="2000" dirty="0" smtClean="0"/>
          </a:p>
          <a:p>
            <a:endParaRPr lang="en-US" sz="2000" dirty="0"/>
          </a:p>
        </p:txBody>
      </p:sp>
    </p:spTree>
    <p:extLst>
      <p:ext uri="{BB962C8B-B14F-4D97-AF65-F5344CB8AC3E}">
        <p14:creationId xmlns:p14="http://schemas.microsoft.com/office/powerpoint/2010/main" val="252605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66955010"/>
              </p:ext>
            </p:extLst>
          </p:nvPr>
        </p:nvGraphicFramePr>
        <p:xfrm>
          <a:off x="325676" y="465151"/>
          <a:ext cx="11548998" cy="6392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94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365125"/>
            <a:ext cx="10982739" cy="1325563"/>
          </a:xfrm>
        </p:spPr>
        <p:txBody>
          <a:bodyPr>
            <a:normAutofit fontScale="90000"/>
          </a:bodyPr>
          <a:lstStyle/>
          <a:p>
            <a:r>
              <a:rPr lang="en-US" sz="4000" b="1" dirty="0" smtClean="0"/>
              <a:t>Your Grant Must Meet the Objectives of the R15 Program</a:t>
            </a:r>
            <a:r>
              <a:rPr lang="en-US" dirty="0" smtClean="0"/>
              <a:t/>
            </a:r>
            <a:br>
              <a:rPr lang="en-US" dirty="0" smtClean="0"/>
            </a:br>
            <a:r>
              <a:rPr lang="en-US" sz="2400" dirty="0" smtClean="0"/>
              <a:t>from NIH Funding Opportunity Announcement PAR-18-714</a:t>
            </a:r>
            <a:br>
              <a:rPr lang="en-US" sz="2400" dirty="0" smtClean="0"/>
            </a:br>
            <a:endParaRPr lang="en-US" sz="2400" dirty="0"/>
          </a:p>
        </p:txBody>
      </p:sp>
      <p:sp>
        <p:nvSpPr>
          <p:cNvPr id="3" name="Content Placeholder 2"/>
          <p:cNvSpPr>
            <a:spLocks noGrp="1"/>
          </p:cNvSpPr>
          <p:nvPr>
            <p:ph idx="1"/>
          </p:nvPr>
        </p:nvSpPr>
        <p:spPr>
          <a:xfrm>
            <a:off x="675755" y="1429385"/>
            <a:ext cx="10515600" cy="4351338"/>
          </a:xfrm>
        </p:spPr>
        <p:txBody>
          <a:bodyPr/>
          <a:lstStyle/>
          <a:p>
            <a:pPr marL="514350" indent="-514350">
              <a:buFont typeface="+mj-lt"/>
              <a:buAutoNum type="arabicPeriod"/>
            </a:pPr>
            <a:r>
              <a:rPr lang="en-US" i="1" dirty="0" smtClean="0"/>
              <a:t>To</a:t>
            </a:r>
            <a:r>
              <a:rPr lang="en-US" i="1" dirty="0" smtClean="0">
                <a:effectLst/>
              </a:rPr>
              <a:t> support for meritorious research at undergraduate-focused institutions</a:t>
            </a:r>
          </a:p>
          <a:p>
            <a:pPr marL="514350" indent="-514350">
              <a:buFont typeface="+mj-lt"/>
              <a:buAutoNum type="arabicPeriod"/>
            </a:pPr>
            <a:r>
              <a:rPr lang="en-US" i="1" dirty="0" smtClean="0"/>
              <a:t>To</a:t>
            </a:r>
            <a:r>
              <a:rPr lang="en-US" i="1" dirty="0" smtClean="0">
                <a:effectLst/>
              </a:rPr>
              <a:t> enhance the research environment at these institutions</a:t>
            </a:r>
          </a:p>
          <a:p>
            <a:pPr marL="514350" indent="-514350">
              <a:buFont typeface="+mj-lt"/>
              <a:buAutoNum type="arabicPeriod"/>
            </a:pPr>
            <a:r>
              <a:rPr lang="en-US" i="1" dirty="0" smtClean="0"/>
              <a:t>To give</a:t>
            </a:r>
            <a:r>
              <a:rPr lang="en-US" i="1" dirty="0" smtClean="0">
                <a:effectLst/>
              </a:rPr>
              <a:t> undergraduate students an opportunity to gain significant biomedical research experience</a:t>
            </a:r>
            <a:endParaRPr lang="en-US" dirty="0"/>
          </a:p>
        </p:txBody>
      </p:sp>
      <p:grpSp>
        <p:nvGrpSpPr>
          <p:cNvPr id="6" name="Group 5"/>
          <p:cNvGrpSpPr/>
          <p:nvPr/>
        </p:nvGrpSpPr>
        <p:grpSpPr>
          <a:xfrm>
            <a:off x="988221" y="4261456"/>
            <a:ext cx="10507828" cy="1781692"/>
            <a:chOff x="40787" y="4395271"/>
            <a:chExt cx="10507828" cy="1781692"/>
          </a:xfrm>
        </p:grpSpPr>
        <p:sp>
          <p:nvSpPr>
            <p:cNvPr id="4" name="Rectangle 3"/>
            <p:cNvSpPr/>
            <p:nvPr/>
          </p:nvSpPr>
          <p:spPr>
            <a:xfrm>
              <a:off x="1399572" y="4416662"/>
              <a:ext cx="9149043" cy="1569660"/>
            </a:xfrm>
            <a:prstGeom prst="rect">
              <a:avLst/>
            </a:prstGeom>
          </p:spPr>
          <p:txBody>
            <a:bodyPr wrap="none">
              <a:spAutoFit/>
            </a:bodyPr>
            <a:lstStyle/>
            <a:p>
              <a:r>
                <a:rPr lang="en-US" sz="2800" b="1" dirty="0" smtClean="0"/>
                <a:t>TIP 1: </a:t>
              </a:r>
              <a:r>
                <a:rPr lang="en-US" sz="2400" b="1" dirty="0" smtClean="0"/>
                <a:t>Learn these Documents Like the Back of Your Hand</a:t>
              </a:r>
              <a:endParaRPr lang="en-US" sz="2400" dirty="0" smtClean="0"/>
            </a:p>
            <a:p>
              <a:pPr marL="457200" indent="-457200">
                <a:buFont typeface="+mj-lt"/>
                <a:buAutoNum type="arabicPeriod"/>
              </a:pPr>
              <a:r>
                <a:rPr lang="en-US" sz="2400" dirty="0" smtClean="0"/>
                <a:t>AREA Website:</a:t>
              </a:r>
              <a:r>
                <a:rPr lang="en-US" sz="2000" dirty="0" smtClean="0"/>
                <a:t> </a:t>
              </a:r>
              <a:r>
                <a:rPr lang="en-US" sz="2000" dirty="0" smtClean="0">
                  <a:hlinkClick r:id="rId3"/>
                </a:rPr>
                <a:t>https://grants.nih.gov/grants/funding/r15.htm</a:t>
              </a:r>
              <a:endParaRPr lang="en-US" sz="2000" dirty="0" smtClean="0"/>
            </a:p>
            <a:p>
              <a:pPr marL="457200" indent="-457200">
                <a:buFont typeface="+mj-lt"/>
                <a:buAutoNum type="arabicPeriod"/>
              </a:pPr>
              <a:r>
                <a:rPr lang="en-US" sz="2400" dirty="0" smtClean="0"/>
                <a:t>Current R15 FOA: </a:t>
              </a:r>
              <a:r>
                <a:rPr lang="en-US" sz="2000" dirty="0" smtClean="0">
                  <a:hlinkClick r:id="rId4"/>
                </a:rPr>
                <a:t>https://grants.nih.gov/grants/guide/pa-files/PA-18-504.html</a:t>
              </a:r>
              <a:endParaRPr lang="en-US" sz="2400" dirty="0" smtClean="0"/>
            </a:p>
            <a:p>
              <a:endParaRPr lang="en-US" sz="2000" b="1" dirty="0"/>
            </a:p>
          </p:txBody>
        </p:sp>
        <p:pic>
          <p:nvPicPr>
            <p:cNvPr id="5" name="Picture 4" descr="File:&lt;strong&gt;Tip&lt;/strong&gt;-of-the-day-bulb-(png).pn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7" y="4395271"/>
              <a:ext cx="1196340" cy="1781692"/>
            </a:xfrm>
            <a:prstGeom prst="rect">
              <a:avLst/>
            </a:prstGeom>
          </p:spPr>
        </p:pic>
      </p:grpSp>
    </p:spTree>
    <p:extLst>
      <p:ext uri="{BB962C8B-B14F-4D97-AF65-F5344CB8AC3E}">
        <p14:creationId xmlns:p14="http://schemas.microsoft.com/office/powerpoint/2010/main" val="15613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10515600" cy="1325563"/>
          </a:xfrm>
        </p:spPr>
        <p:txBody>
          <a:bodyPr/>
          <a:lstStyle/>
          <a:p>
            <a:r>
              <a:rPr lang="en-US" b="1" dirty="0" smtClean="0"/>
              <a:t>Eligibility</a:t>
            </a:r>
            <a:endParaRPr lang="en-US" b="1" dirty="0"/>
          </a:p>
        </p:txBody>
      </p:sp>
      <p:sp>
        <p:nvSpPr>
          <p:cNvPr id="3" name="Content Placeholder 2"/>
          <p:cNvSpPr>
            <a:spLocks noGrp="1"/>
          </p:cNvSpPr>
          <p:nvPr>
            <p:ph idx="1"/>
          </p:nvPr>
        </p:nvSpPr>
        <p:spPr>
          <a:xfrm>
            <a:off x="792480" y="1674496"/>
            <a:ext cx="10515600" cy="4351338"/>
          </a:xfrm>
        </p:spPr>
        <p:txBody>
          <a:bodyPr/>
          <a:lstStyle/>
          <a:p>
            <a:r>
              <a:rPr lang="en-US" dirty="0" smtClean="0"/>
              <a:t>Must be a primarily undergraduate institution</a:t>
            </a:r>
          </a:p>
          <a:p>
            <a:pPr marL="0" indent="0">
              <a:buNone/>
            </a:pPr>
            <a:endParaRPr lang="en-US" dirty="0" smtClean="0"/>
          </a:p>
          <a:p>
            <a:r>
              <a:rPr lang="en-US" dirty="0" smtClean="0"/>
              <a:t>Institution must have received &lt;$6 million of NIH funding in 4 of the last 7 fiscal years. </a:t>
            </a:r>
          </a:p>
          <a:p>
            <a:endParaRPr lang="en-US" dirty="0"/>
          </a:p>
          <a:p>
            <a:r>
              <a:rPr lang="en-US" dirty="0" smtClean="0"/>
              <a:t>PI cannot simultaneously be PI on another R-series NIH research grant</a:t>
            </a:r>
          </a:p>
          <a:p>
            <a:endParaRPr lang="en-US" dirty="0"/>
          </a:p>
          <a:p>
            <a:r>
              <a:rPr lang="en-US" dirty="0" smtClean="0"/>
              <a:t>Must substantively involve undergraduate researchers</a:t>
            </a:r>
          </a:p>
        </p:txBody>
      </p:sp>
    </p:spTree>
    <p:extLst>
      <p:ext uri="{BB962C8B-B14F-4D97-AF65-F5344CB8AC3E}">
        <p14:creationId xmlns:p14="http://schemas.microsoft.com/office/powerpoint/2010/main" val="3379939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19" y="-91252"/>
            <a:ext cx="10515600" cy="1325563"/>
          </a:xfrm>
        </p:spPr>
        <p:txBody>
          <a:bodyPr>
            <a:normAutofit/>
          </a:bodyPr>
          <a:lstStyle/>
          <a:p>
            <a:r>
              <a:rPr lang="en-US" sz="4000" b="1" dirty="0" smtClean="0"/>
              <a:t>What an R15 </a:t>
            </a:r>
            <a:r>
              <a:rPr lang="en-US" sz="4000" b="1" u="sng" dirty="0" smtClean="0"/>
              <a:t>Is</a:t>
            </a:r>
            <a:r>
              <a:rPr lang="en-US" sz="4000" b="1" dirty="0" smtClean="0"/>
              <a:t> and </a:t>
            </a:r>
            <a:r>
              <a:rPr lang="en-US" sz="4000" b="1" u="sng" dirty="0" smtClean="0"/>
              <a:t>Is Not</a:t>
            </a:r>
            <a:endParaRPr lang="en-US" sz="4000" b="1" u="sng" dirty="0"/>
          </a:p>
        </p:txBody>
      </p:sp>
      <p:sp>
        <p:nvSpPr>
          <p:cNvPr id="3" name="Content Placeholder 2"/>
          <p:cNvSpPr>
            <a:spLocks noGrp="1"/>
          </p:cNvSpPr>
          <p:nvPr>
            <p:ph idx="1"/>
          </p:nvPr>
        </p:nvSpPr>
        <p:spPr>
          <a:xfrm>
            <a:off x="334619" y="1110351"/>
            <a:ext cx="11278924" cy="3891369"/>
          </a:xfrm>
        </p:spPr>
        <p:txBody>
          <a:bodyPr>
            <a:noAutofit/>
          </a:bodyPr>
          <a:lstStyle/>
          <a:p>
            <a:r>
              <a:rPr lang="en-US" dirty="0" smtClean="0"/>
              <a:t>Funds a specific research project, just like any other NIH research award </a:t>
            </a:r>
          </a:p>
          <a:p>
            <a:r>
              <a:rPr lang="en-US" dirty="0" smtClean="0"/>
              <a:t>3 years, renewable, direct costs &lt;$300,000 </a:t>
            </a:r>
          </a:p>
          <a:p>
            <a:r>
              <a:rPr lang="en-US" dirty="0" smtClean="0"/>
              <a:t>“Not a training grant”, and no special sections re: undergraduate training</a:t>
            </a:r>
          </a:p>
          <a:p>
            <a:pPr marL="0" indent="0">
              <a:buNone/>
            </a:pPr>
            <a:endParaRPr lang="en-US" dirty="0" smtClean="0"/>
          </a:p>
          <a:p>
            <a:pPr marL="0" indent="0">
              <a:buNone/>
            </a:pPr>
            <a:endParaRPr lang="en-US" dirty="0" smtClean="0"/>
          </a:p>
          <a:p>
            <a:endParaRPr lang="en-US" dirty="0" smtClean="0"/>
          </a:p>
          <a:p>
            <a:r>
              <a:rPr lang="en-US" dirty="0" smtClean="0"/>
              <a:t>Not an “easier to get” R01</a:t>
            </a:r>
            <a:endParaRPr lang="en-US" dirty="0"/>
          </a:p>
        </p:txBody>
      </p:sp>
      <p:grpSp>
        <p:nvGrpSpPr>
          <p:cNvPr id="5" name="Group 4"/>
          <p:cNvGrpSpPr/>
          <p:nvPr/>
        </p:nvGrpSpPr>
        <p:grpSpPr>
          <a:xfrm>
            <a:off x="916022" y="4786509"/>
            <a:ext cx="10909557" cy="1591051"/>
            <a:chOff x="545327" y="4395271"/>
            <a:chExt cx="10909557" cy="1591051"/>
          </a:xfrm>
        </p:grpSpPr>
        <p:sp>
          <p:nvSpPr>
            <p:cNvPr id="6" name="Rectangle 5"/>
            <p:cNvSpPr/>
            <p:nvPr/>
          </p:nvSpPr>
          <p:spPr>
            <a:xfrm>
              <a:off x="1399572" y="4416662"/>
              <a:ext cx="10055312" cy="1569660"/>
            </a:xfrm>
            <a:prstGeom prst="rect">
              <a:avLst/>
            </a:prstGeom>
          </p:spPr>
          <p:txBody>
            <a:bodyPr wrap="square">
              <a:spAutoFit/>
            </a:bodyPr>
            <a:lstStyle/>
            <a:p>
              <a:pPr algn="just"/>
              <a:r>
                <a:rPr lang="en-US" sz="2800" b="1" dirty="0" smtClean="0"/>
                <a:t>TIP 3: </a:t>
              </a:r>
              <a:r>
                <a:rPr lang="en-US" sz="2400" dirty="0" smtClean="0"/>
                <a:t>Reach out to program officers </a:t>
              </a:r>
              <a:r>
                <a:rPr lang="en-US" sz="2400" b="1" dirty="0" smtClean="0"/>
                <a:t>at least 6 months </a:t>
              </a:r>
              <a:r>
                <a:rPr lang="en-US" sz="2400" dirty="0" smtClean="0"/>
                <a:t>before the application deadline. Send them a well-developed summary (specific aims) and ask advice on the “</a:t>
              </a:r>
              <a:r>
                <a:rPr lang="en-US" sz="2400" i="1" dirty="0" smtClean="0"/>
                <a:t>programmatic relevance</a:t>
              </a:r>
              <a:r>
                <a:rPr lang="en-US" sz="2400" dirty="0" smtClean="0"/>
                <a:t>” of your idea.</a:t>
              </a:r>
            </a:p>
            <a:p>
              <a:r>
                <a:rPr lang="en-US" sz="2000" dirty="0" smtClean="0">
                  <a:hlinkClick r:id="rId3"/>
                </a:rPr>
                <a:t>https://www.niaid.nih.gov/grants-contracts/new-tool-find-program-officer</a:t>
              </a:r>
              <a:endParaRPr lang="en-US" sz="2000" b="1" dirty="0"/>
            </a:p>
          </p:txBody>
        </p:sp>
        <p:pic>
          <p:nvPicPr>
            <p:cNvPr id="7" name="Picture 6" descr="File:&lt;strong&gt;Tip&lt;/strong&gt;-of-the-day-bulb-(png).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27" y="4395271"/>
              <a:ext cx="691800" cy="1030288"/>
            </a:xfrm>
            <a:prstGeom prst="rect">
              <a:avLst/>
            </a:prstGeom>
          </p:spPr>
        </p:pic>
      </p:grpSp>
      <p:grpSp>
        <p:nvGrpSpPr>
          <p:cNvPr id="8" name="Group 7"/>
          <p:cNvGrpSpPr/>
          <p:nvPr/>
        </p:nvGrpSpPr>
        <p:grpSpPr>
          <a:xfrm>
            <a:off x="916022" y="2833177"/>
            <a:ext cx="10881674" cy="915948"/>
            <a:chOff x="545327" y="4395271"/>
            <a:chExt cx="10881674" cy="915948"/>
          </a:xfrm>
        </p:grpSpPr>
        <p:sp>
          <p:nvSpPr>
            <p:cNvPr id="9" name="Rectangle 8"/>
            <p:cNvSpPr/>
            <p:nvPr/>
          </p:nvSpPr>
          <p:spPr>
            <a:xfrm>
              <a:off x="1371689" y="4407360"/>
              <a:ext cx="10055312" cy="892552"/>
            </a:xfrm>
            <a:prstGeom prst="rect">
              <a:avLst/>
            </a:prstGeom>
          </p:spPr>
          <p:txBody>
            <a:bodyPr wrap="square">
              <a:spAutoFit/>
            </a:bodyPr>
            <a:lstStyle/>
            <a:p>
              <a:pPr algn="just"/>
              <a:r>
                <a:rPr lang="en-US" sz="2800" b="1" dirty="0" smtClean="0"/>
                <a:t>TIP 2: </a:t>
              </a:r>
              <a:r>
                <a:rPr lang="en-US" sz="2400" dirty="0" smtClean="0"/>
                <a:t>BUT it is essential that your Facilities &amp; Other Resources section contains detailed information about the involvement of undergrads in this work.</a:t>
              </a:r>
              <a:endParaRPr lang="en-US" sz="2000" b="1" dirty="0"/>
            </a:p>
          </p:txBody>
        </p:sp>
        <p:pic>
          <p:nvPicPr>
            <p:cNvPr id="10" name="Picture 9" descr="File:&lt;strong&gt;Tip&lt;/strong&gt;-of-the-day-bulb-(png).pn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327" y="4395271"/>
              <a:ext cx="615025" cy="915948"/>
            </a:xfrm>
            <a:prstGeom prst="rect">
              <a:avLst/>
            </a:prstGeom>
          </p:spPr>
        </p:pic>
      </p:grpSp>
    </p:spTree>
    <p:extLst>
      <p:ext uri="{BB962C8B-B14F-4D97-AF65-F5344CB8AC3E}">
        <p14:creationId xmlns:p14="http://schemas.microsoft.com/office/powerpoint/2010/main" val="22922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0" y="185185"/>
            <a:ext cx="10515600" cy="1325563"/>
          </a:xfrm>
        </p:spPr>
        <p:txBody>
          <a:bodyPr/>
          <a:lstStyle/>
          <a:p>
            <a:r>
              <a:rPr lang="en-US" b="1" dirty="0" smtClean="0"/>
              <a:t>Review Process / Criteria</a:t>
            </a:r>
            <a:endParaRPr lang="en-US" b="1" dirty="0"/>
          </a:p>
        </p:txBody>
      </p:sp>
      <p:sp>
        <p:nvSpPr>
          <p:cNvPr id="3" name="Content Placeholder 2"/>
          <p:cNvSpPr>
            <a:spLocks noGrp="1"/>
          </p:cNvSpPr>
          <p:nvPr>
            <p:ph idx="1"/>
          </p:nvPr>
        </p:nvSpPr>
        <p:spPr>
          <a:xfrm>
            <a:off x="838200" y="1437478"/>
            <a:ext cx="10515600" cy="3637441"/>
          </a:xfrm>
        </p:spPr>
        <p:txBody>
          <a:bodyPr>
            <a:normAutofit fontScale="92500" lnSpcReduction="10000"/>
          </a:bodyPr>
          <a:lstStyle/>
          <a:p>
            <a:r>
              <a:rPr lang="en-US" dirty="0" smtClean="0"/>
              <a:t>Evaluated according to the same criteria as any other NIH grant</a:t>
            </a:r>
          </a:p>
          <a:p>
            <a:endParaRPr lang="en-US" dirty="0"/>
          </a:p>
          <a:p>
            <a:endParaRPr lang="en-US" dirty="0" smtClean="0"/>
          </a:p>
          <a:p>
            <a:pPr marL="0" indent="0">
              <a:buNone/>
            </a:pPr>
            <a:endParaRPr lang="en-US" dirty="0"/>
          </a:p>
          <a:p>
            <a:endParaRPr lang="en-US" dirty="0" smtClean="0"/>
          </a:p>
          <a:p>
            <a:r>
              <a:rPr lang="en-US" dirty="0" smtClean="0"/>
              <a:t>May be reviewed by the same study sections as other research grants submitted to your institute, or by an R15 “special emphasis panel”</a:t>
            </a:r>
          </a:p>
          <a:p>
            <a:pPr marL="0" indent="0">
              <a:buNone/>
            </a:pPr>
            <a:r>
              <a:rPr lang="en-US" dirty="0"/>
              <a:t>	</a:t>
            </a:r>
            <a:endParaRPr lang="en-US" dirty="0" smtClean="0"/>
          </a:p>
          <a:p>
            <a:endParaRPr lang="en-US" dirty="0"/>
          </a:p>
          <a:p>
            <a:endParaRPr lang="en-US" dirty="0" smtClean="0"/>
          </a:p>
          <a:p>
            <a:pPr marL="0" indent="0">
              <a:buNone/>
            </a:pPr>
            <a:endParaRPr lang="en-US" dirty="0"/>
          </a:p>
        </p:txBody>
      </p:sp>
      <p:grpSp>
        <p:nvGrpSpPr>
          <p:cNvPr id="4" name="Group 3"/>
          <p:cNvGrpSpPr/>
          <p:nvPr/>
        </p:nvGrpSpPr>
        <p:grpSpPr>
          <a:xfrm>
            <a:off x="1476795" y="4612541"/>
            <a:ext cx="9877005" cy="1631216"/>
            <a:chOff x="376120" y="5407262"/>
            <a:chExt cx="10747112" cy="1631216"/>
          </a:xfrm>
        </p:grpSpPr>
        <p:sp>
          <p:nvSpPr>
            <p:cNvPr id="5" name="Rectangle 4"/>
            <p:cNvSpPr/>
            <p:nvPr/>
          </p:nvSpPr>
          <p:spPr>
            <a:xfrm>
              <a:off x="1067921" y="5407262"/>
              <a:ext cx="10055311" cy="1631216"/>
            </a:xfrm>
            <a:prstGeom prst="rect">
              <a:avLst/>
            </a:prstGeom>
          </p:spPr>
          <p:txBody>
            <a:bodyPr wrap="square">
              <a:spAutoFit/>
            </a:bodyPr>
            <a:lstStyle/>
            <a:p>
              <a:pPr algn="just"/>
              <a:r>
                <a:rPr lang="en-US" sz="2800" b="1" dirty="0" smtClean="0"/>
                <a:t>TIP 5: </a:t>
              </a:r>
              <a:r>
                <a:rPr lang="en-US" sz="2400" dirty="0" smtClean="0"/>
                <a:t>You can specify the study section(s) that you want your grant to go to – and this has a huge impact. View study section rosters (</a:t>
              </a:r>
              <a:r>
                <a:rPr lang="en-US" sz="2400" dirty="0" smtClean="0">
                  <a:hlinkClick r:id="rId3"/>
                </a:rPr>
                <a:t>https://public.csr.nih.gov/StudySections</a:t>
              </a:r>
              <a:r>
                <a:rPr lang="en-US" sz="2400" dirty="0" smtClean="0"/>
                <a:t>) to see who is on them, and </a:t>
              </a:r>
              <a:r>
                <a:rPr lang="en-US" sz="2400" b="1" dirty="0" smtClean="0"/>
                <a:t>ask your program officer for advice on this.</a:t>
              </a:r>
              <a:endParaRPr lang="en-US" sz="2000" b="1" dirty="0"/>
            </a:p>
          </p:txBody>
        </p:sp>
        <p:pic>
          <p:nvPicPr>
            <p:cNvPr id="6" name="Picture 5" descr="File:&lt;strong&gt;Tip&lt;/strong&gt;-of-the-day-bulb-(png).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20" y="5407262"/>
              <a:ext cx="691801" cy="1030288"/>
            </a:xfrm>
            <a:prstGeom prst="rect">
              <a:avLst/>
            </a:prstGeom>
          </p:spPr>
        </p:pic>
      </p:grpSp>
      <p:grpSp>
        <p:nvGrpSpPr>
          <p:cNvPr id="7" name="Group 6"/>
          <p:cNvGrpSpPr/>
          <p:nvPr/>
        </p:nvGrpSpPr>
        <p:grpSpPr>
          <a:xfrm>
            <a:off x="1794690" y="1994722"/>
            <a:ext cx="9877005" cy="1030288"/>
            <a:chOff x="376120" y="5407262"/>
            <a:chExt cx="10747112" cy="1030288"/>
          </a:xfrm>
        </p:grpSpPr>
        <p:sp>
          <p:nvSpPr>
            <p:cNvPr id="8" name="Rectangle 7"/>
            <p:cNvSpPr/>
            <p:nvPr/>
          </p:nvSpPr>
          <p:spPr>
            <a:xfrm>
              <a:off x="1067921" y="5407262"/>
              <a:ext cx="10055311" cy="523220"/>
            </a:xfrm>
            <a:prstGeom prst="rect">
              <a:avLst/>
            </a:prstGeom>
          </p:spPr>
          <p:txBody>
            <a:bodyPr wrap="square">
              <a:spAutoFit/>
            </a:bodyPr>
            <a:lstStyle/>
            <a:p>
              <a:pPr algn="just"/>
              <a:r>
                <a:rPr lang="en-US" sz="2800" b="1" dirty="0" smtClean="0"/>
                <a:t>TIP 4: </a:t>
              </a:r>
              <a:r>
                <a:rPr lang="en-US" sz="2400" dirty="0" smtClean="0"/>
                <a:t>A successful R15 has compelling preliminary data.</a:t>
              </a:r>
              <a:endParaRPr lang="en-US" sz="2000" b="1" dirty="0"/>
            </a:p>
          </p:txBody>
        </p:sp>
        <p:pic>
          <p:nvPicPr>
            <p:cNvPr id="9" name="Picture 8" descr="File:&lt;strong&gt;Tip&lt;/strong&gt;-of-the-day-bulb-(png).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20" y="5407262"/>
              <a:ext cx="691801" cy="1030288"/>
            </a:xfrm>
            <a:prstGeom prst="rect">
              <a:avLst/>
            </a:prstGeom>
          </p:spPr>
        </p:pic>
      </p:grpSp>
    </p:spTree>
    <p:extLst>
      <p:ext uri="{BB962C8B-B14F-4D97-AF65-F5344CB8AC3E}">
        <p14:creationId xmlns:p14="http://schemas.microsoft.com/office/powerpoint/2010/main" val="312789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0762" y="3393771"/>
            <a:ext cx="4617721" cy="2597468"/>
          </a:xfrm>
          <a:prstGeom prst="rect">
            <a:avLst/>
          </a:prstGeom>
          <a:effectLst>
            <a:softEdge rad="2413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272" y="1692921"/>
            <a:ext cx="5019675" cy="1343025"/>
          </a:xfrm>
          <a:prstGeom prst="rect">
            <a:avLst/>
          </a:prstGeom>
        </p:spPr>
      </p:pic>
      <p:sp>
        <p:nvSpPr>
          <p:cNvPr id="4" name="Title 1"/>
          <p:cNvSpPr txBox="1">
            <a:spLocks/>
          </p:cNvSpPr>
          <p:nvPr/>
        </p:nvSpPr>
        <p:spPr>
          <a:xfrm>
            <a:off x="294860" y="1851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smtClean="0"/>
              <a:t>Questions?</a:t>
            </a:r>
            <a:endParaRPr lang="en-US" sz="6600"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64543" y="1602188"/>
            <a:ext cx="3545790" cy="2356566"/>
          </a:xfrm>
          <a:prstGeom prst="rect">
            <a:avLst/>
          </a:prstGeom>
          <a:effectLst>
            <a:softEdge rad="2794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1209" y="3166059"/>
            <a:ext cx="3251200" cy="2438400"/>
          </a:xfrm>
          <a:prstGeom prst="rect">
            <a:avLst/>
          </a:prstGeom>
          <a:effectLst>
            <a:softEdge rad="1143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4947" y="1164444"/>
            <a:ext cx="3251200" cy="2438400"/>
          </a:xfrm>
          <a:prstGeom prst="rect">
            <a:avLst/>
          </a:prstGeom>
          <a:effectLst>
            <a:softEdge rad="3810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5960" y="4183040"/>
            <a:ext cx="3251200" cy="2438400"/>
          </a:xfrm>
          <a:prstGeom prst="rect">
            <a:avLst/>
          </a:prstGeom>
          <a:effectLst>
            <a:softEdge rad="10160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7342409" y="3365194"/>
            <a:ext cx="4006318" cy="2654622"/>
          </a:xfrm>
          <a:prstGeom prst="rect">
            <a:avLst/>
          </a:prstGeom>
          <a:effectLst>
            <a:softEdge rad="127000"/>
          </a:effectLst>
        </p:spPr>
      </p:pic>
    </p:spTree>
    <p:extLst>
      <p:ext uri="{BB962C8B-B14F-4D97-AF65-F5344CB8AC3E}">
        <p14:creationId xmlns:p14="http://schemas.microsoft.com/office/powerpoint/2010/main" val="94188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1549</Words>
  <Application>Microsoft Office PowerPoint</Application>
  <PresentationFormat>Widescreen</PresentationFormat>
  <Paragraphs>97</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R15 Academic Research Enhancement Awards (AREA) for PUIs: A mini-R01 Funding Research with Undergraduates</vt:lpstr>
      <vt:lpstr>PowerPoint Presentation</vt:lpstr>
      <vt:lpstr>Your Grant Must Meet the Objectives of the R15 Program from NIH Funding Opportunity Announcement PAR-18-714 </vt:lpstr>
      <vt:lpstr>Eligibility</vt:lpstr>
      <vt:lpstr>What an R15 Is and Is Not</vt:lpstr>
      <vt:lpstr>Review Process / Criteria</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R15 AREA Awards: Funding</dc:title>
  <dc:creator>Erin Wamsley</dc:creator>
  <cp:lastModifiedBy>Erin Wamsley</cp:lastModifiedBy>
  <cp:revision>32</cp:revision>
  <dcterms:created xsi:type="dcterms:W3CDTF">2019-05-24T13:20:38Z</dcterms:created>
  <dcterms:modified xsi:type="dcterms:W3CDTF">2019-06-16T22:40:48Z</dcterms:modified>
</cp:coreProperties>
</file>